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78" r:id="rId2"/>
    <p:sldId id="257" r:id="rId3"/>
    <p:sldId id="258" r:id="rId4"/>
    <p:sldId id="259" r:id="rId5"/>
    <p:sldId id="260" r:id="rId6"/>
    <p:sldId id="261" r:id="rId7"/>
    <p:sldId id="262" r:id="rId8"/>
    <p:sldId id="279" r:id="rId9"/>
    <p:sldId id="280" r:id="rId10"/>
    <p:sldId id="265" r:id="rId11"/>
    <p:sldId id="282" r:id="rId12"/>
    <p:sldId id="283" r:id="rId13"/>
    <p:sldId id="267" r:id="rId14"/>
    <p:sldId id="268" r:id="rId15"/>
    <p:sldId id="263" r:id="rId16"/>
    <p:sldId id="264" r:id="rId17"/>
    <p:sldId id="266" r:id="rId18"/>
    <p:sldId id="284" r:id="rId19"/>
    <p:sldId id="285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Poppins Medium" panose="020B0604020202020204" charset="0"/>
      <p:regular r:id="rId35"/>
      <p:bold r:id="rId36"/>
      <p:italic r:id="rId37"/>
      <p:boldItalic r:id="rId38"/>
    </p:embeddedFont>
    <p:embeddedFont>
      <p:font typeface="Comfortaa" panose="020B0604020202020204" charset="0"/>
      <p:regular r:id="rId39"/>
      <p:bold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  <p:embeddedFont>
      <p:font typeface="Caveat" panose="020B0604020202020204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i9ab6Q55YpDi2SBC5nUu5rJtqa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0055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584a709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2a584a709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359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9372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584a709b2_0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" name="Google Shape;209;g2a584a709b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584a709b2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2a584a709b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6" name="Google Shape;19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91043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7bb54d98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7" name="Google Shape;297;g267bb54d9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53957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5ac47f60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255ac47f60a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" name="Google Shape;100;g255ac47f60a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5ac47f60a_0_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https://cdn.pixabay.com/photo/2018/03/21/06/30/community-3245739_1280.png</a:t>
            </a:r>
            <a:endParaRPr/>
          </a:p>
        </p:txBody>
      </p:sp>
      <p:sp>
        <p:nvSpPr>
          <p:cNvPr id="235" name="Google Shape;235;g255ac47f60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1" name="Google Shape;24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7" name="Google Shape;2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2" name="Google Shape;2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5ac47f60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g255ac47f60a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0" name="Google Shape;270;g255ac47f60a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Dali is aimed at promoting citizens’ data literacy with a playful approach</a:t>
            </a:r>
            <a:endParaRPr/>
          </a:p>
        </p:txBody>
      </p:sp>
      <p:sp>
        <p:nvSpPr>
          <p:cNvPr id="113" name="Google Shape;11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55ac47f60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g255ac47f60a_0_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/>
              <a:t>Dali is aimed at promoting citizens’ data literacy with a playful approach</a:t>
            </a:r>
            <a:endParaRPr/>
          </a:p>
        </p:txBody>
      </p:sp>
      <p:sp>
        <p:nvSpPr>
          <p:cNvPr id="118" name="Google Shape;118;g255ac47f60a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E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5ac47f60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255ac47f60a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g255ac47f60a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5ac47f60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255ac47f60a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7" name="Google Shape;137;g255ac47f60a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E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92913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7" name="Google Shape;16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9979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1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" name="Google Shape;34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3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3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4" name="Google Shape;54;p3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3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7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406E"/>
              </a:buClr>
              <a:buSzPts val="4000"/>
              <a:buFont typeface="Poppins Medium"/>
              <a:buNone/>
            </a:pPr>
            <a:r>
              <a:rPr lang="es-ES" sz="4000">
                <a:solidFill>
                  <a:srgbClr val="0D406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City</a:t>
            </a:r>
            <a:br>
              <a:rPr lang="es-ES" sz="4000">
                <a:solidFill>
                  <a:srgbClr val="0D406E"/>
                </a:solidFill>
                <a:latin typeface="Poppins Medium"/>
                <a:ea typeface="Poppins Medium"/>
                <a:cs typeface="Poppins Medium"/>
                <a:sym typeface="Poppins Medium"/>
              </a:rPr>
            </a:br>
            <a:r>
              <a:rPr lang="es-ES" sz="4000">
                <a:solidFill>
                  <a:srgbClr val="0D406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DATE</a:t>
            </a:r>
            <a:endParaRPr/>
          </a:p>
        </p:txBody>
      </p:sp>
      <p:sp>
        <p:nvSpPr>
          <p:cNvPr id="89" name="Google Shape;89;p1"/>
          <p:cNvSpPr txBox="1">
            <a:spLocks noGrp="1"/>
          </p:cNvSpPr>
          <p:nvPr>
            <p:ph type="body" idx="2"/>
          </p:nvPr>
        </p:nvSpPr>
        <p:spPr>
          <a:xfrm>
            <a:off x="7685903" y="1836025"/>
            <a:ext cx="4399005" cy="418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LOGO </a:t>
            </a:r>
            <a:r>
              <a:rPr lang="es-ES" dirty="0" err="1"/>
              <a:t>here</a:t>
            </a: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069" y="430957"/>
            <a:ext cx="3928985" cy="530467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4659897" y="4238367"/>
            <a:ext cx="2531700" cy="10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406E"/>
              </a:buClr>
              <a:buSzPct val="100000"/>
              <a:buFont typeface="Poppins Medium"/>
              <a:buNone/>
            </a:pPr>
            <a:r>
              <a:rPr lang="es-ES" sz="4000" b="0" i="0" u="none" strike="noStrike" cap="none">
                <a:solidFill>
                  <a:srgbClr val="0D406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Location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406E"/>
              </a:buClr>
              <a:buSzPct val="100000"/>
              <a:buFont typeface="Poppins Medium"/>
              <a:buNone/>
            </a:pPr>
            <a:r>
              <a:rPr lang="es-ES" sz="4000" b="0" i="0" u="none" strike="noStrike" cap="none">
                <a:solidFill>
                  <a:srgbClr val="0D406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015214" y="929683"/>
            <a:ext cx="3902529" cy="29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7500"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B4C7"/>
              </a:buClr>
              <a:buSzPct val="100000"/>
              <a:buFont typeface="Poppins Medium"/>
              <a:buNone/>
            </a:pPr>
            <a:r>
              <a:rPr lang="es-ES" sz="7200" b="0" i="0" u="none" strike="noStrike" cap="none">
                <a:solidFill>
                  <a:srgbClr val="64B4C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Playing</a:t>
            </a:r>
            <a:endParaRPr sz="7200" b="0" i="0" u="none" strike="noStrike" cap="none">
              <a:solidFill>
                <a:srgbClr val="64B4C7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B4C7"/>
              </a:buClr>
              <a:buSzPct val="100000"/>
              <a:buFont typeface="Poppins Medium"/>
              <a:buNone/>
            </a:pPr>
            <a:r>
              <a:rPr lang="es-ES" sz="7200" b="0" i="0" u="none" strike="noStrike" cap="none">
                <a:solidFill>
                  <a:srgbClr val="64B4C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03800" y="69841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8075" y="5829100"/>
            <a:ext cx="3929101" cy="8250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6406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584a709b2_0_0"/>
          <p:cNvSpPr txBox="1">
            <a:spLocks noGrp="1"/>
          </p:cNvSpPr>
          <p:nvPr>
            <p:ph type="title"/>
          </p:nvPr>
        </p:nvSpPr>
        <p:spPr>
          <a:xfrm>
            <a:off x="846788" y="97721"/>
            <a:ext cx="10498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Game of phones</a:t>
            </a:r>
            <a:endParaRPr>
              <a:solidFill>
                <a:srgbClr val="0020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85" name="Google Shape;185;g2a584a709b2_0_0"/>
          <p:cNvSpPr/>
          <p:nvPr/>
        </p:nvSpPr>
        <p:spPr>
          <a:xfrm>
            <a:off x="4719123" y="2487167"/>
            <a:ext cx="6917700" cy="9417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g2a584a709b2_0_0"/>
          <p:cNvSpPr/>
          <p:nvPr/>
        </p:nvSpPr>
        <p:spPr>
          <a:xfrm>
            <a:off x="4703819" y="4844143"/>
            <a:ext cx="6933000" cy="10704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Gana la partida el jugador que haya ganado más rondas.</a:t>
            </a:r>
            <a:endParaRPr sz="1800" b="0" i="0" u="none" strike="noStrike" cap="none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2a584a709b2_0_0"/>
          <p:cNvSpPr/>
          <p:nvPr/>
        </p:nvSpPr>
        <p:spPr>
          <a:xfrm>
            <a:off x="4719123" y="3665655"/>
            <a:ext cx="6917700" cy="9417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1800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180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Navegue rápidamente por la web para encontrar el resultado que mejor se ajuste a la descripción de la tarjeta</a:t>
            </a:r>
            <a:endParaRPr sz="1800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g2a584a709b2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5250" y="3504690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a584a709b2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766" y="2359369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a584a709b2_0_0" descr="Logotipo, 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2638" y="4650011"/>
            <a:ext cx="663939" cy="66393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a584a709b2_0_0"/>
          <p:cNvSpPr txBox="1"/>
          <p:nvPr/>
        </p:nvSpPr>
        <p:spPr>
          <a:xfrm>
            <a:off x="5989475" y="2634833"/>
            <a:ext cx="4377000" cy="6465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Compartir y comunicar conjuntos de datos ya existentes bajo consideraciones éticas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g2a584a709b2_0_0" descr="Logotipo, nombre de la empresa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24551" y="2552054"/>
            <a:ext cx="1892300" cy="26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2a584a709b2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36569" y="4007634"/>
            <a:ext cx="1998483" cy="1540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"/>
          <p:cNvSpPr txBox="1">
            <a:spLocks noGrp="1"/>
          </p:cNvSpPr>
          <p:nvPr>
            <p:ph type="title"/>
          </p:nvPr>
        </p:nvSpPr>
        <p:spPr>
          <a:xfrm>
            <a:off x="846788" y="124530"/>
            <a:ext cx="104984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 dirty="0" smtClean="0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Cadena de datos</a:t>
            </a:r>
            <a:endParaRPr dirty="0">
              <a:solidFill>
                <a:srgbClr val="0020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8" name="Google Shape;198;p16"/>
          <p:cNvSpPr/>
          <p:nvPr/>
        </p:nvSpPr>
        <p:spPr>
          <a:xfrm>
            <a:off x="4719132" y="2356038"/>
            <a:ext cx="6917700" cy="10731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s-ES" sz="1800" b="0" i="0" u="none" strike="noStrike" cap="none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Comprender los movimientos de activismo de datos y cómo pueden cambiar el uso </a:t>
            </a: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que se hace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de los datos.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6"/>
          <p:cNvSpPr/>
          <p:nvPr/>
        </p:nvSpPr>
        <p:spPr>
          <a:xfrm>
            <a:off x="4703819" y="4844143"/>
            <a:ext cx="6933009" cy="1070527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Una vez que se ha formado una cadena de 6 cartas entre dos </a:t>
            </a: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personas del mismo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quipo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éstas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son declarados </a:t>
            </a: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ganadoras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y el juego termina.</a:t>
            </a:r>
            <a:endParaRPr sz="1800" b="0" i="0" u="none" strike="noStrike" cap="none" dirty="0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6"/>
          <p:cNvSpPr/>
          <p:nvPr/>
        </p:nvSpPr>
        <p:spPr>
          <a:xfrm>
            <a:off x="4719123" y="3665655"/>
            <a:ext cx="6917705" cy="941833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s-ES" sz="1800" b="0" i="0" u="none" strike="noStrike" cap="none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Los jugadores asumen los papeles de activistas y agentes de datos. Inspirado en </a:t>
            </a:r>
            <a:r>
              <a:rPr lang="es-ES" sz="1800" dirty="0" err="1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Magic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dirty="0" err="1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Gathering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3525" y="3537857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3525" y="2182150"/>
            <a:ext cx="598714" cy="682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6" descr="Logotipo, 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3525" y="4678775"/>
            <a:ext cx="663939" cy="663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5100" y="2126018"/>
            <a:ext cx="3114675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866707" y="1450093"/>
            <a:ext cx="1079500" cy="15093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4970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5"/>
          <p:cNvSpPr txBox="1">
            <a:spLocks noGrp="1"/>
          </p:cNvSpPr>
          <p:nvPr>
            <p:ph type="title"/>
          </p:nvPr>
        </p:nvSpPr>
        <p:spPr>
          <a:xfrm>
            <a:off x="846788" y="124530"/>
            <a:ext cx="104984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Takeover</a:t>
            </a:r>
            <a:endParaRPr>
              <a:solidFill>
                <a:srgbClr val="0020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11" name="Google Shape;211;p15"/>
          <p:cNvSpPr/>
          <p:nvPr/>
        </p:nvSpPr>
        <p:spPr>
          <a:xfrm>
            <a:off x="4719123" y="2487167"/>
            <a:ext cx="6917700" cy="9417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s-ES" sz="1800" b="0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lvl="0" algn="ctr">
              <a:buSzPts val="2400"/>
            </a:pPr>
            <a:r>
              <a:rPr lang="es-ES" sz="1800" b="0" i="0" u="none" strike="noStrike" cap="none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Saber que los datos tienen un valor; </a:t>
            </a:r>
          </a:p>
          <a:p>
            <a:pPr lvl="0" algn="ctr">
              <a:buSzPts val="2400"/>
            </a:pP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Saber que los datos pueden utilizarse para múltiples fines.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5"/>
          <p:cNvSpPr/>
          <p:nvPr/>
        </p:nvSpPr>
        <p:spPr>
          <a:xfrm>
            <a:off x="4703819" y="4844143"/>
            <a:ext cx="6933009" cy="1070527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200"/>
            </a:pPr>
            <a:r>
              <a:rPr lang="es-ES" sz="1800" b="0" i="0" u="none" strike="noStrike" cap="none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Una persona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gana </a:t>
            </a: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cuando sus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oponentes han perdido todas </a:t>
            </a: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cartas de Actores Poderosos.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5"/>
          <p:cNvSpPr/>
          <p:nvPr/>
        </p:nvSpPr>
        <p:spPr>
          <a:xfrm>
            <a:off x="4719123" y="3665655"/>
            <a:ext cx="6917705" cy="941833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s-ES" sz="1800" b="0" i="0" u="none" strike="noStrike" cap="none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El juego incluye el farol como mecánica principal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3516" y="3581615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71479" y="2319077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15"/>
          <p:cNvPicPr preferRelativeResize="0"/>
          <p:nvPr/>
        </p:nvPicPr>
        <p:blipFill rotWithShape="1">
          <a:blip r:embed="rId5">
            <a:alphaModFix/>
          </a:blip>
          <a:srcRect r="42131"/>
          <a:stretch/>
        </p:blipFill>
        <p:spPr>
          <a:xfrm>
            <a:off x="0" y="1937536"/>
            <a:ext cx="4221999" cy="2199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 rotWithShape="1">
          <a:blip r:embed="rId5">
            <a:alphaModFix/>
          </a:blip>
          <a:srcRect l="56743"/>
          <a:stretch/>
        </p:blipFill>
        <p:spPr>
          <a:xfrm>
            <a:off x="599668" y="4208055"/>
            <a:ext cx="3362011" cy="234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5" descr="Logotipo, 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2638" y="4650011"/>
            <a:ext cx="663939" cy="663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085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584a709b2_0_91"/>
          <p:cNvSpPr txBox="1">
            <a:spLocks noGrp="1"/>
          </p:cNvSpPr>
          <p:nvPr>
            <p:ph type="title"/>
          </p:nvPr>
        </p:nvSpPr>
        <p:spPr>
          <a:xfrm>
            <a:off x="846788" y="488205"/>
            <a:ext cx="10498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 dirty="0" smtClean="0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¿Dónde </a:t>
            </a:r>
            <a:r>
              <a:rPr lang="es-ES" dirty="0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están los datos en tu historia?</a:t>
            </a:r>
            <a:endParaRPr dirty="0"/>
          </a:p>
        </p:txBody>
      </p:sp>
      <p:sp>
        <p:nvSpPr>
          <p:cNvPr id="212" name="Google Shape;212;g2a584a709b2_0_91"/>
          <p:cNvSpPr/>
          <p:nvPr/>
        </p:nvSpPr>
        <p:spPr>
          <a:xfrm>
            <a:off x="4719123" y="2487167"/>
            <a:ext cx="6917700" cy="9417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Comprender la acción civil; potencial individual para utilizar los datos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g2a584a709b2_0_91"/>
          <p:cNvSpPr/>
          <p:nvPr/>
        </p:nvSpPr>
        <p:spPr>
          <a:xfrm>
            <a:off x="4703819" y="4844143"/>
            <a:ext cx="6933000" cy="10704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a584a709b2_0_91"/>
          <p:cNvSpPr/>
          <p:nvPr/>
        </p:nvSpPr>
        <p:spPr>
          <a:xfrm>
            <a:off x="4719123" y="3665655"/>
            <a:ext cx="6917700" cy="9417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180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Utilizando las ilustraciones de las tarjetas, inventa una historia en la que aparezcan los elementos de las tarjetas y la creación de datos en la vida cotidiana.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5" name="Google Shape;215;g2a584a709b2_0_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5772" y="3521617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a584a709b2_0_9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4179" y="2280924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a584a709b2_0_91"/>
          <p:cNvPicPr preferRelativeResize="0"/>
          <p:nvPr/>
        </p:nvPicPr>
        <p:blipFill rotWithShape="1">
          <a:blip r:embed="rId5">
            <a:alphaModFix/>
          </a:blip>
          <a:srcRect t="2124" r="48649" b="-1409"/>
          <a:stretch/>
        </p:blipFill>
        <p:spPr>
          <a:xfrm>
            <a:off x="186300" y="2879650"/>
            <a:ext cx="3883274" cy="21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a584a709b2_0_91"/>
          <p:cNvSpPr txBox="1"/>
          <p:nvPr/>
        </p:nvSpPr>
        <p:spPr>
          <a:xfrm>
            <a:off x="5032892" y="4897622"/>
            <a:ext cx="63123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La narración que obtenga más votos gana la ronda. Después de tres rondas se anuncia el ganador o la ganadora: quien haya ganado más rondas, gana.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g2a584a709b2_0_91" descr="Logotipo, 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87153" y="4695002"/>
            <a:ext cx="663939" cy="66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a584a709b2_0_181"/>
          <p:cNvSpPr txBox="1">
            <a:spLocks noGrp="1"/>
          </p:cNvSpPr>
          <p:nvPr>
            <p:ph type="title"/>
          </p:nvPr>
        </p:nvSpPr>
        <p:spPr>
          <a:xfrm>
            <a:off x="846788" y="554147"/>
            <a:ext cx="104985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 dirty="0" smtClean="0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¡Wifi y Datos!</a:t>
            </a:r>
            <a:endParaRPr dirty="0"/>
          </a:p>
        </p:txBody>
      </p:sp>
      <p:pic>
        <p:nvPicPr>
          <p:cNvPr id="225" name="Google Shape;225;g2a584a709b2_0_181"/>
          <p:cNvPicPr preferRelativeResize="0"/>
          <p:nvPr/>
        </p:nvPicPr>
        <p:blipFill rotWithShape="1">
          <a:blip r:embed="rId3">
            <a:alphaModFix/>
          </a:blip>
          <a:srcRect t="1088"/>
          <a:stretch/>
        </p:blipFill>
        <p:spPr>
          <a:xfrm>
            <a:off x="113325" y="2868175"/>
            <a:ext cx="4140349" cy="272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a584a709b2_0_181"/>
          <p:cNvSpPr/>
          <p:nvPr/>
        </p:nvSpPr>
        <p:spPr>
          <a:xfrm>
            <a:off x="4703819" y="2496637"/>
            <a:ext cx="6917700" cy="9417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Ser consciente / saber de la existencia de datos</a:t>
            </a:r>
            <a:endParaRPr sz="2400" b="0" i="0" u="none" strike="noStrike" cap="none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a584a709b2_0_181"/>
          <p:cNvSpPr/>
          <p:nvPr/>
        </p:nvSpPr>
        <p:spPr>
          <a:xfrm>
            <a:off x="4703819" y="4844143"/>
            <a:ext cx="6933000" cy="10704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a584a709b2_0_181"/>
          <p:cNvSpPr/>
          <p:nvPr/>
        </p:nvSpPr>
        <p:spPr>
          <a:xfrm>
            <a:off x="4719123" y="3665655"/>
            <a:ext cx="6917700" cy="9417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180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 Una adaptación del juego de mesa Serpientes y Escaleras con preguntas de trivial sobre datos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2a584a709b2_0_18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766" y="3554277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2a584a709b2_0_18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9766" y="2269452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2a584a709b2_0_181" descr="Logotipo, 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2638" y="4650011"/>
            <a:ext cx="663939" cy="663939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a584a709b2_0_181"/>
          <p:cNvSpPr txBox="1"/>
          <p:nvPr/>
        </p:nvSpPr>
        <p:spPr>
          <a:xfrm>
            <a:off x="5018480" y="5056240"/>
            <a:ext cx="609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180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El/la primer/a jugador/a cuya figura llegue a la línea de meta (posición 36) gana la partida.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"/>
          <p:cNvSpPr txBox="1">
            <a:spLocks noGrp="1"/>
          </p:cNvSpPr>
          <p:nvPr>
            <p:ph type="title"/>
          </p:nvPr>
        </p:nvSpPr>
        <p:spPr>
          <a:xfrm>
            <a:off x="846788" y="317742"/>
            <a:ext cx="104984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El iceberg de datos</a:t>
            </a:r>
            <a:endParaRPr/>
          </a:p>
        </p:txBody>
      </p:sp>
      <p:sp>
        <p:nvSpPr>
          <p:cNvPr id="160" name="Google Shape;160;p13"/>
          <p:cNvSpPr/>
          <p:nvPr/>
        </p:nvSpPr>
        <p:spPr>
          <a:xfrm>
            <a:off x="4719123" y="2487099"/>
            <a:ext cx="6917705" cy="941833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24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3"/>
          <p:cNvSpPr/>
          <p:nvPr/>
        </p:nvSpPr>
        <p:spPr>
          <a:xfrm>
            <a:off x="4741223" y="4844211"/>
            <a:ext cx="6933009" cy="1070527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La persona que tenga más pares de cartas iguales</a:t>
            </a:r>
            <a:endParaRPr sz="1800" b="0" i="0" u="none" strike="noStrike" cap="none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en la parte correcta del tablero personal gana.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3"/>
          <p:cNvSpPr/>
          <p:nvPr/>
        </p:nvSpPr>
        <p:spPr>
          <a:xfrm>
            <a:off x="4719123" y="3513255"/>
            <a:ext cx="6917700" cy="9417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Juego de memoria con diferentes tipos de datos y sus correspondientes ejemplos para que los jugadores empaarejen cartas</a:t>
            </a:r>
            <a:endParaRPr sz="1800" b="0" i="0" u="none" strike="noStrike" cap="none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5250" y="3467247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89560" y="2396351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5396" y="2181504"/>
            <a:ext cx="3821267" cy="3910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 descr="Logotipo, 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2638" y="4650011"/>
            <a:ext cx="663939" cy="66393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3"/>
          <p:cNvSpPr txBox="1"/>
          <p:nvPr/>
        </p:nvSpPr>
        <p:spPr>
          <a:xfrm>
            <a:off x="5371153" y="2764691"/>
            <a:ext cx="60960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Entender qué son los datos y cómo se crean</a:t>
            </a:r>
            <a:endParaRPr sz="1800" b="0" i="0" u="none" strike="noStrike" cap="none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"/>
          <p:cNvSpPr txBox="1">
            <a:spLocks noGrp="1"/>
          </p:cNvSpPr>
          <p:nvPr>
            <p:ph type="title"/>
          </p:nvPr>
        </p:nvSpPr>
        <p:spPr>
          <a:xfrm>
            <a:off x="846788" y="124530"/>
            <a:ext cx="104984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 i="1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Protege y aprende de tus datos</a:t>
            </a:r>
            <a:endParaRPr/>
          </a:p>
        </p:txBody>
      </p:sp>
      <p:sp>
        <p:nvSpPr>
          <p:cNvPr id="173" name="Google Shape;173;p14"/>
          <p:cNvSpPr/>
          <p:nvPr/>
        </p:nvSpPr>
        <p:spPr>
          <a:xfrm>
            <a:off x="4719123" y="2334767"/>
            <a:ext cx="6917700" cy="9417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Uso de dispositivos/apps externos para recopilar datos.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4703819" y="4767943"/>
            <a:ext cx="6933000" cy="18894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La primera persona  que llegue a la casilla final (con una bandera) DETIENE el juego. El/La ganador/a es el quien tiene más datos protegidos (tarjetas de datos cubiertas con tarjetas de candado) y con más tarjetas de datos cubiertas con tarjeta de aprendizaje (la tarjeta de icono de bombilla).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4719125" y="3404988"/>
            <a:ext cx="6917700" cy="12129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Recorriendo el tablero, el/la jugador/a  irá recogiendo datos (tarjetas con icono de datos) sobre los que podrá realizar 3 acciones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7993" y="3312900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766" y="2250512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611" y="2685362"/>
            <a:ext cx="4301382" cy="2902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4" descr="Logotipo, 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2638" y="4650011"/>
            <a:ext cx="663939" cy="66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 txBox="1">
            <a:spLocks noGrp="1"/>
          </p:cNvSpPr>
          <p:nvPr>
            <p:ph type="title"/>
          </p:nvPr>
        </p:nvSpPr>
        <p:spPr>
          <a:xfrm>
            <a:off x="846788" y="124530"/>
            <a:ext cx="104984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Semana Daliciosa</a:t>
            </a:r>
            <a:endParaRPr>
              <a:solidFill>
                <a:srgbClr val="0020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4719123" y="2487167"/>
            <a:ext cx="6917705" cy="941833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Creación, edición y almacenamiento de datos en formatos de archivo sencillos (.txt or .xsl).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18"/>
          <p:cNvSpPr/>
          <p:nvPr/>
        </p:nvSpPr>
        <p:spPr>
          <a:xfrm>
            <a:off x="4703819" y="4844143"/>
            <a:ext cx="6933009" cy="1070527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La persona que alcance su semana ideal será la ganadora (o quien esté más cerca después de 7 rondas)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8"/>
          <p:cNvSpPr/>
          <p:nvPr/>
        </p:nvSpPr>
        <p:spPr>
          <a:xfrm>
            <a:off x="4719123" y="3665655"/>
            <a:ext cx="6917705" cy="941833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9643" y="2292161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6354" y="1884040"/>
            <a:ext cx="3639003" cy="463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2638" y="3513172"/>
            <a:ext cx="598714" cy="59871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8"/>
          <p:cNvSpPr txBox="1"/>
          <p:nvPr/>
        </p:nvSpPr>
        <p:spPr>
          <a:xfrm>
            <a:off x="4850089" y="3688983"/>
            <a:ext cx="662608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El objetivo principal es lograr su "semana ideal" organizando eficazmente su agenda y realizando actividades relacionadas con la energía, el descanso, el ejercicio y el amor.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18" descr="Logotipo, 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2638" y="4650011"/>
            <a:ext cx="663939" cy="6639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7"/>
          <p:cNvSpPr txBox="1">
            <a:spLocks noGrp="1"/>
          </p:cNvSpPr>
          <p:nvPr>
            <p:ph type="title"/>
          </p:nvPr>
        </p:nvSpPr>
        <p:spPr>
          <a:xfrm>
            <a:off x="846788" y="124530"/>
            <a:ext cx="104984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DATABI</a:t>
            </a:r>
            <a:endParaRPr>
              <a:solidFill>
                <a:srgbClr val="0020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8" name="Google Shape;288;p17"/>
          <p:cNvSpPr/>
          <p:nvPr/>
        </p:nvSpPr>
        <p:spPr>
          <a:xfrm>
            <a:off x="4719123" y="2487167"/>
            <a:ext cx="6917705" cy="941833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  Understanding your influence on peers or stakeholders; helping them understand the potential and applications of data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7"/>
          <p:cNvSpPr/>
          <p:nvPr/>
        </p:nvSpPr>
        <p:spPr>
          <a:xfrm>
            <a:off x="4703819" y="4844143"/>
            <a:ext cx="6933009" cy="1070527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You all have completed all the categories... Winners!</a:t>
            </a: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7"/>
          <p:cNvSpPr/>
          <p:nvPr/>
        </p:nvSpPr>
        <p:spPr>
          <a:xfrm>
            <a:off x="4719123" y="3665655"/>
            <a:ext cx="6917705" cy="941833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-ES" sz="1800" b="0" i="0" u="none" strike="noStrike" cap="none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   DATABI is a cooperative game, which means all players are on the same team. </a:t>
            </a: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1" name="Google Shape;29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5250" y="3537857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5568" y="2291416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2007506"/>
            <a:ext cx="4278462" cy="3391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7" descr="Logotipo, 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2638" y="4650011"/>
            <a:ext cx="663939" cy="6639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41545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67bb54d984_0_0"/>
          <p:cNvSpPr txBox="1">
            <a:spLocks noGrp="1"/>
          </p:cNvSpPr>
          <p:nvPr>
            <p:ph type="title"/>
          </p:nvPr>
        </p:nvSpPr>
        <p:spPr>
          <a:xfrm>
            <a:off x="838200" y="57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Dali Escape Room</a:t>
            </a:r>
            <a:endParaRPr>
              <a:solidFill>
                <a:srgbClr val="0020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00" name="Google Shape;300;g267bb54d984_0_0"/>
          <p:cNvSpPr/>
          <p:nvPr/>
        </p:nvSpPr>
        <p:spPr>
          <a:xfrm>
            <a:off x="4719123" y="2487167"/>
            <a:ext cx="6917700" cy="9417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267bb54d984_0_0"/>
          <p:cNvSpPr/>
          <p:nvPr/>
        </p:nvSpPr>
        <p:spPr>
          <a:xfrm>
            <a:off x="4703819" y="4844143"/>
            <a:ext cx="6933000" cy="10704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Clr>
                <a:schemeClr val="dk1"/>
              </a:buClr>
              <a:buSzPts val="2400"/>
            </a:pP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Las personas jugadoras deben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completar el juego en un tiempo determinado</a:t>
            </a:r>
            <a:endParaRPr dirty="0"/>
          </a:p>
        </p:txBody>
      </p:sp>
      <p:sp>
        <p:nvSpPr>
          <p:cNvPr id="302" name="Google Shape;302;g267bb54d984_0_0"/>
          <p:cNvSpPr/>
          <p:nvPr/>
        </p:nvSpPr>
        <p:spPr>
          <a:xfrm>
            <a:off x="4719123" y="3665655"/>
            <a:ext cx="6917700" cy="941700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Un juego en equipo con 9 puzles entrelazados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g267bb54d98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5250" y="3499338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67bb54d984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766" y="2348665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67bb54d984_0_0" descr="Logotipo, 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2638" y="4650011"/>
            <a:ext cx="663939" cy="66393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67bb54d984_0_0"/>
          <p:cNvSpPr txBox="1"/>
          <p:nvPr/>
        </p:nvSpPr>
        <p:spPr>
          <a:xfrm>
            <a:off x="5006577" y="2224795"/>
            <a:ext cx="6444651" cy="1200288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800" b="0" i="0" u="none" strike="noStrike" cap="none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lvl="0" algn="ctr">
              <a:buSzPts val="1900"/>
            </a:pPr>
            <a:r>
              <a:rPr lang="es-ES" sz="1800" b="0" i="0" u="none" strike="noStrike" cap="none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Comprender su influencia sobre </a:t>
            </a: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personas homólogas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o partes interesadas; </a:t>
            </a: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ayudar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a entender el potencial y las aplicaciones de los datos.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g267bb54d984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6700" y="1518300"/>
            <a:ext cx="4037838" cy="49489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31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5ac47f60a_0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pic>
        <p:nvPicPr>
          <p:cNvPr id="103" name="Google Shape;103;g255ac47f60a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47415" y="5678164"/>
            <a:ext cx="5203759" cy="109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g255ac47f60a_0_1" descr="Go Study | Course F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9400" y="1775575"/>
            <a:ext cx="1702858" cy="117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g255ac47f60a_0_1" descr="University of Bergen : Rankings, Fees &amp;amp; Courses Details | Top Universitie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199" y="365125"/>
            <a:ext cx="1325700" cy="13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55ac47f60a_0_1" descr="Logotipo, nombre de la empresa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 t="26358" b="23086"/>
          <a:stretch/>
        </p:blipFill>
        <p:spPr>
          <a:xfrm>
            <a:off x="277650" y="4678175"/>
            <a:ext cx="3084032" cy="8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55ac47f60a_0_1" descr="Un letrero de color blanco&#10;&#10;Descripción generada automáticamente con confianza medi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8924" y="2894049"/>
            <a:ext cx="1325699" cy="169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255ac47f60a_0_1" descr="Universidad de Murcia - Cursos.com"/>
          <p:cNvPicPr preferRelativeResize="0"/>
          <p:nvPr/>
        </p:nvPicPr>
        <p:blipFill rotWithShape="1">
          <a:blip r:embed="rId8">
            <a:alphaModFix/>
          </a:blip>
          <a:srcRect t="24302" b="23632"/>
          <a:stretch/>
        </p:blipFill>
        <p:spPr>
          <a:xfrm>
            <a:off x="277651" y="5791476"/>
            <a:ext cx="3327386" cy="86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255ac47f60a_0_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965669" y="365123"/>
            <a:ext cx="8388129" cy="4603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06E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255ac47f60a_0_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675" y="152400"/>
            <a:ext cx="6678419" cy="65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55ac47f60a_0_86"/>
          <p:cNvSpPr txBox="1"/>
          <p:nvPr/>
        </p:nvSpPr>
        <p:spPr>
          <a:xfrm>
            <a:off x="186874" y="1757386"/>
            <a:ext cx="5612100" cy="327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6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Nos organizamos por grupos</a:t>
            </a:r>
            <a:endParaRPr sz="60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06E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/>
          <p:nvPr/>
        </p:nvSpPr>
        <p:spPr>
          <a:xfrm>
            <a:off x="816120" y="974355"/>
            <a:ext cx="507668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s-ES" sz="10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Tiempo para jugar</a:t>
            </a:r>
            <a:endParaRPr sz="100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44" name="Google Shape;244;p22" descr="Pantalla de computadora con fondo azul&#10;&#10;Descripción generada automáticamente con confianza baj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2314" y="643467"/>
            <a:ext cx="3050157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06E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"/>
          <p:cNvSpPr txBox="1"/>
          <p:nvPr/>
        </p:nvSpPr>
        <p:spPr>
          <a:xfrm>
            <a:off x="1954918" y="1481603"/>
            <a:ext cx="9241402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s-ES" sz="10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¿Qué estás aprendiendo?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06E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"/>
          <p:cNvSpPr txBox="1"/>
          <p:nvPr/>
        </p:nvSpPr>
        <p:spPr>
          <a:xfrm>
            <a:off x="816120" y="974355"/>
            <a:ext cx="507668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s-ES" sz="10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Tiempo para jugar</a:t>
            </a:r>
            <a:endParaRPr sz="10000" b="0" i="0" u="none" strike="noStrike" cap="none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pic>
        <p:nvPicPr>
          <p:cNvPr id="255" name="Google Shape;255;p2" descr="Pantalla de computadora con fondo azul&#10;&#10;Descripción generada automáticamente con confianza baj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2314" y="643467"/>
            <a:ext cx="3050157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06E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/>
          <p:nvPr/>
        </p:nvSpPr>
        <p:spPr>
          <a:xfrm>
            <a:off x="4670078" y="1145431"/>
            <a:ext cx="7371148" cy="4567137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150774" y="1859601"/>
            <a:ext cx="5945226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s-ES" sz="10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Tiempo de acabar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06E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"/>
          <p:cNvSpPr txBox="1"/>
          <p:nvPr/>
        </p:nvSpPr>
        <p:spPr>
          <a:xfrm>
            <a:off x="1873638" y="1623843"/>
            <a:ext cx="9241402" cy="317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s-ES" sz="10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¿Qué has aprendido?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5ac47f60a_0_93"/>
          <p:cNvSpPr txBox="1"/>
          <p:nvPr/>
        </p:nvSpPr>
        <p:spPr>
          <a:xfrm>
            <a:off x="822481" y="401000"/>
            <a:ext cx="3573000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4B4C7"/>
              </a:buClr>
              <a:buSzPts val="7200"/>
              <a:buFont typeface="Poppins Medium"/>
              <a:buNone/>
            </a:pPr>
            <a:r>
              <a:rPr lang="es-ES" sz="6000" b="0" i="0" u="none" strike="noStrike" cap="none">
                <a:solidFill>
                  <a:srgbClr val="64B4C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Marco</a:t>
            </a:r>
            <a:endParaRPr sz="6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255ac47f60a_0_93"/>
          <p:cNvSpPr txBox="1"/>
          <p:nvPr/>
        </p:nvSpPr>
        <p:spPr>
          <a:xfrm>
            <a:off x="8424471" y="3383672"/>
            <a:ext cx="36387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s-ES" sz="19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-ES" sz="3200" b="1" i="0" u="none" strike="noStrike" cap="non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Comprometerse a través de los datos</a:t>
            </a:r>
            <a:endParaRPr sz="19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g255ac47f60a_0_93"/>
          <p:cNvSpPr txBox="1"/>
          <p:nvPr/>
        </p:nvSpPr>
        <p:spPr>
          <a:xfrm>
            <a:off x="626672" y="2706600"/>
            <a:ext cx="2964031" cy="1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2800" b="0" i="0" u="none" strike="noStrike" cap="non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Entender los datos</a:t>
            </a:r>
            <a:endParaRPr sz="2800" b="0" i="0" u="none" strike="noStrike" cap="none">
              <a:solidFill>
                <a:srgbClr val="00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75" name="Google Shape;275;g255ac47f60a_0_93"/>
          <p:cNvSpPr txBox="1"/>
          <p:nvPr/>
        </p:nvSpPr>
        <p:spPr>
          <a:xfrm>
            <a:off x="5065901" y="498277"/>
            <a:ext cx="30555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ES" sz="3200" b="0" i="0" u="none" strike="noStrike" cap="non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Actuar sobre los datos</a:t>
            </a:r>
            <a:endParaRPr sz="16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g255ac47f60a_0_93"/>
          <p:cNvSpPr txBox="1"/>
          <p:nvPr/>
        </p:nvSpPr>
        <p:spPr>
          <a:xfrm>
            <a:off x="4742575" y="6081975"/>
            <a:ext cx="368189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s-ES" sz="4000" b="0" i="0" u="none" strike="noStrike" cap="none">
                <a:solidFill>
                  <a:srgbClr val="000000"/>
                </a:solidFill>
                <a:latin typeface="Caveat"/>
                <a:ea typeface="Caveat"/>
                <a:cs typeface="Caveat"/>
                <a:sym typeface="Caveat"/>
              </a:rPr>
              <a:t>Ética &amp;  Privacidad</a:t>
            </a:r>
            <a:endParaRPr sz="2200" b="1" i="0" u="none" strike="noStrike" cap="none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7" name="Google Shape;277;g255ac47f60a_0_93"/>
          <p:cNvPicPr preferRelativeResize="0"/>
          <p:nvPr/>
        </p:nvPicPr>
        <p:blipFill rotWithShape="1">
          <a:blip r:embed="rId3">
            <a:alphaModFix/>
          </a:blip>
          <a:srcRect t="9222"/>
          <a:stretch/>
        </p:blipFill>
        <p:spPr>
          <a:xfrm>
            <a:off x="4943000" y="2914650"/>
            <a:ext cx="2200750" cy="177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g255ac47f60a_0_93"/>
          <p:cNvCxnSpPr/>
          <p:nvPr/>
        </p:nvCxnSpPr>
        <p:spPr>
          <a:xfrm rot="10800000" flipH="1">
            <a:off x="1295400" y="6058050"/>
            <a:ext cx="10134600" cy="57000"/>
          </a:xfrm>
          <a:prstGeom prst="straightConnector1">
            <a:avLst/>
          </a:prstGeom>
          <a:noFill/>
          <a:ln w="38100" cap="flat" cmpd="sng">
            <a:solidFill>
              <a:srgbClr val="45818E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79" name="Google Shape;279;g255ac47f60a_0_93"/>
          <p:cNvCxnSpPr>
            <a:stCxn id="274" idx="3"/>
            <a:endCxn id="277" idx="1"/>
          </p:cNvCxnSpPr>
          <p:nvPr/>
        </p:nvCxnSpPr>
        <p:spPr>
          <a:xfrm>
            <a:off x="3590703" y="3255300"/>
            <a:ext cx="1352400" cy="548700"/>
          </a:xfrm>
          <a:prstGeom prst="curvedConnector3">
            <a:avLst>
              <a:gd name="adj1" fmla="val 49996"/>
            </a:avLst>
          </a:prstGeom>
          <a:noFill/>
          <a:ln w="38100" cap="flat" cmpd="sng">
            <a:solidFill>
              <a:srgbClr val="666666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80" name="Google Shape;280;g255ac47f60a_0_93"/>
          <p:cNvCxnSpPr>
            <a:stCxn id="275" idx="2"/>
            <a:endCxn id="277" idx="0"/>
          </p:cNvCxnSpPr>
          <p:nvPr/>
        </p:nvCxnSpPr>
        <p:spPr>
          <a:xfrm rot="5400000">
            <a:off x="5720951" y="2042077"/>
            <a:ext cx="1195200" cy="550200"/>
          </a:xfrm>
          <a:prstGeom prst="curvedConnector3">
            <a:avLst>
              <a:gd name="adj1" fmla="val 49995"/>
            </a:avLst>
          </a:prstGeom>
          <a:noFill/>
          <a:ln w="38100" cap="flat" cmpd="sng">
            <a:solidFill>
              <a:srgbClr val="44546A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81" name="Google Shape;281;g255ac47f60a_0_93"/>
          <p:cNvCxnSpPr>
            <a:stCxn id="273" idx="1"/>
          </p:cNvCxnSpPr>
          <p:nvPr/>
        </p:nvCxnSpPr>
        <p:spPr>
          <a:xfrm rot="10800000">
            <a:off x="7094871" y="3583322"/>
            <a:ext cx="1329600" cy="4110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44546A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82" name="Google Shape;282;g255ac47f60a_0_93"/>
          <p:cNvGrpSpPr/>
          <p:nvPr/>
        </p:nvGrpSpPr>
        <p:grpSpPr>
          <a:xfrm>
            <a:off x="131014" y="3657626"/>
            <a:ext cx="5157959" cy="2038982"/>
            <a:chOff x="23900" y="3660999"/>
            <a:chExt cx="5157959" cy="2038982"/>
          </a:xfrm>
        </p:grpSpPr>
        <p:sp>
          <p:nvSpPr>
            <p:cNvPr id="283" name="Google Shape;283;g255ac47f60a_0_93"/>
            <p:cNvSpPr txBox="1"/>
            <p:nvPr/>
          </p:nvSpPr>
          <p:spPr>
            <a:xfrm>
              <a:off x="175136" y="3660999"/>
              <a:ext cx="3534363" cy="9232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Operaciones mentales, reflexiones 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 procesos que no implican necesariamente una acción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g255ac47f60a_0_93"/>
            <p:cNvSpPr txBox="1"/>
            <p:nvPr/>
          </p:nvSpPr>
          <p:spPr>
            <a:xfrm>
              <a:off x="23900" y="5150093"/>
              <a:ext cx="1768809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Conocimiento</a:t>
              </a:r>
              <a:endParaRPr sz="16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85" name="Google Shape;285;g255ac47f60a_0_93"/>
            <p:cNvSpPr txBox="1"/>
            <p:nvPr/>
          </p:nvSpPr>
          <p:spPr>
            <a:xfrm>
              <a:off x="1718476" y="5150093"/>
              <a:ext cx="1485900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Conciencia</a:t>
              </a:r>
              <a:endParaRPr sz="16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sp>
          <p:nvSpPr>
            <p:cNvPr id="286" name="Google Shape;286;g255ac47f60a_0_93"/>
            <p:cNvSpPr txBox="1"/>
            <p:nvPr/>
          </p:nvSpPr>
          <p:spPr>
            <a:xfrm>
              <a:off x="3413050" y="5022903"/>
              <a:ext cx="1768809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Pensamiento Crítico</a:t>
              </a:r>
              <a:endParaRPr sz="16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287" name="Google Shape;287;g255ac47f60a_0_93"/>
            <p:cNvCxnSpPr/>
            <p:nvPr/>
          </p:nvCxnSpPr>
          <p:spPr>
            <a:xfrm flipH="1">
              <a:off x="766851" y="4804999"/>
              <a:ext cx="1278300" cy="235200"/>
            </a:xfrm>
            <a:prstGeom prst="bentConnector3">
              <a:avLst>
                <a:gd name="adj1" fmla="val 108418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g255ac47f60a_0_93"/>
            <p:cNvCxnSpPr>
              <a:endCxn id="285" idx="0"/>
            </p:cNvCxnSpPr>
            <p:nvPr/>
          </p:nvCxnSpPr>
          <p:spPr>
            <a:xfrm>
              <a:off x="2043826" y="4805093"/>
              <a:ext cx="417600" cy="345000"/>
            </a:xfrm>
            <a:prstGeom prst="bentConnector2">
              <a:avLst/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9" name="Google Shape;289;g255ac47f60a_0_93"/>
            <p:cNvCxnSpPr>
              <a:stCxn id="283" idx="2"/>
              <a:endCxn id="286" idx="0"/>
            </p:cNvCxnSpPr>
            <p:nvPr/>
          </p:nvCxnSpPr>
          <p:spPr>
            <a:xfrm rot="-5400000" flipH="1">
              <a:off x="2900518" y="3626098"/>
              <a:ext cx="438600" cy="2355000"/>
            </a:xfrm>
            <a:prstGeom prst="bentConnector3">
              <a:avLst>
                <a:gd name="adj1" fmla="val 50769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290" name="Google Shape;290;g255ac47f60a_0_93"/>
          <p:cNvGrpSpPr/>
          <p:nvPr/>
        </p:nvGrpSpPr>
        <p:grpSpPr>
          <a:xfrm>
            <a:off x="7296150" y="588931"/>
            <a:ext cx="4875050" cy="1789093"/>
            <a:chOff x="7296150" y="588931"/>
            <a:chExt cx="4875050" cy="1789093"/>
          </a:xfrm>
        </p:grpSpPr>
        <p:sp>
          <p:nvSpPr>
            <p:cNvPr id="291" name="Google Shape;291;g255ac47f60a_0_93"/>
            <p:cNvSpPr txBox="1"/>
            <p:nvPr/>
          </p:nvSpPr>
          <p:spPr>
            <a:xfrm>
              <a:off x="8005855" y="588931"/>
              <a:ext cx="3291000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Acciones a realizar material o técnicamente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92" name="Google Shape;292;g255ac47f60a_0_93"/>
            <p:cNvGrpSpPr/>
            <p:nvPr/>
          </p:nvGrpSpPr>
          <p:grpSpPr>
            <a:xfrm>
              <a:off x="7296150" y="1266009"/>
              <a:ext cx="4875050" cy="1112015"/>
              <a:chOff x="7143750" y="1266009"/>
              <a:chExt cx="4875050" cy="1112015"/>
            </a:xfrm>
          </p:grpSpPr>
          <p:sp>
            <p:nvSpPr>
              <p:cNvPr id="293" name="Google Shape;293;g255ac47f60a_0_93"/>
              <p:cNvSpPr txBox="1"/>
              <p:nvPr/>
            </p:nvSpPr>
            <p:spPr>
              <a:xfrm>
                <a:off x="7143750" y="1607125"/>
                <a:ext cx="1485900" cy="67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s-ES" sz="1600" b="0" i="0" u="none" strike="noStrike" cap="none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Recogida de datos</a:t>
                </a:r>
                <a:endParaRPr sz="16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94" name="Google Shape;294;g255ac47f60a_0_93"/>
              <p:cNvSpPr txBox="1"/>
              <p:nvPr/>
            </p:nvSpPr>
            <p:spPr>
              <a:xfrm>
                <a:off x="8879475" y="1577488"/>
                <a:ext cx="1485900" cy="67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s-ES" sz="1600" b="0" i="0" u="none" strike="noStrike" cap="none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Gestión de daatos</a:t>
                </a:r>
                <a:endParaRPr sz="16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295" name="Google Shape;295;g255ac47f60a_0_93"/>
              <p:cNvSpPr txBox="1"/>
              <p:nvPr/>
            </p:nvSpPr>
            <p:spPr>
              <a:xfrm>
                <a:off x="10532900" y="1454725"/>
                <a:ext cx="1485900" cy="923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s-ES" sz="1600" b="0" i="0" u="none" strike="noStrike" cap="none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Compartir artefactos de datas</a:t>
                </a:r>
                <a:endParaRPr sz="16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cxnSp>
            <p:nvCxnSpPr>
              <p:cNvPr id="296" name="Google Shape;296;g255ac47f60a_0_93"/>
              <p:cNvCxnSpPr>
                <a:endCxn id="293" idx="0"/>
              </p:cNvCxnSpPr>
              <p:nvPr/>
            </p:nvCxnSpPr>
            <p:spPr>
              <a:xfrm flipH="1">
                <a:off x="7886700" y="1371925"/>
                <a:ext cx="1278300" cy="235200"/>
              </a:xfrm>
              <a:prstGeom prst="bentConnector2">
                <a:avLst/>
              </a:prstGeom>
              <a:noFill/>
              <a:ln w="9525" cap="flat" cmpd="sng">
                <a:solidFill>
                  <a:srgbClr val="44546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7" name="Google Shape;297;g255ac47f60a_0_93"/>
              <p:cNvCxnSpPr>
                <a:stCxn id="291" idx="2"/>
                <a:endCxn id="294" idx="0"/>
              </p:cNvCxnSpPr>
              <p:nvPr/>
            </p:nvCxnSpPr>
            <p:spPr>
              <a:xfrm rot="-5400000" flipH="1">
                <a:off x="9405055" y="1359909"/>
                <a:ext cx="311400" cy="123600"/>
              </a:xfrm>
              <a:prstGeom prst="bentConnector3">
                <a:avLst>
                  <a:gd name="adj1" fmla="val 50000"/>
                </a:avLst>
              </a:prstGeom>
              <a:noFill/>
              <a:ln w="9525" cap="flat" cmpd="sng">
                <a:solidFill>
                  <a:srgbClr val="44546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298" name="Google Shape;298;g255ac47f60a_0_93"/>
              <p:cNvCxnSpPr>
                <a:endCxn id="295" idx="0"/>
              </p:cNvCxnSpPr>
              <p:nvPr/>
            </p:nvCxnSpPr>
            <p:spPr>
              <a:xfrm>
                <a:off x="9165050" y="1371925"/>
                <a:ext cx="2110800" cy="82800"/>
              </a:xfrm>
              <a:prstGeom prst="bentConnector2">
                <a:avLst/>
              </a:prstGeom>
              <a:noFill/>
              <a:ln w="9525" cap="flat" cmpd="sng">
                <a:solidFill>
                  <a:srgbClr val="44546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grpSp>
        <p:nvGrpSpPr>
          <p:cNvPr id="299" name="Google Shape;299;g255ac47f60a_0_93"/>
          <p:cNvGrpSpPr/>
          <p:nvPr/>
        </p:nvGrpSpPr>
        <p:grpSpPr>
          <a:xfrm>
            <a:off x="6678249" y="4495687"/>
            <a:ext cx="5513826" cy="1561448"/>
            <a:chOff x="6678249" y="4495687"/>
            <a:chExt cx="5513826" cy="1561448"/>
          </a:xfrm>
        </p:grpSpPr>
        <p:sp>
          <p:nvSpPr>
            <p:cNvPr id="300" name="Google Shape;300;g255ac47f60a_0_93"/>
            <p:cNvSpPr txBox="1"/>
            <p:nvPr/>
          </p:nvSpPr>
          <p:spPr>
            <a:xfrm>
              <a:off x="7380281" y="4495687"/>
              <a:ext cx="4218470" cy="4308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Acciones que afectan a las personas y al mundo</a:t>
              </a:r>
              <a:endPara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1" name="Google Shape;301;g255ac47f60a_0_93"/>
            <p:cNvGrpSpPr/>
            <p:nvPr/>
          </p:nvGrpSpPr>
          <p:grpSpPr>
            <a:xfrm>
              <a:off x="6678249" y="5358069"/>
              <a:ext cx="4274176" cy="699066"/>
              <a:chOff x="257974" y="5403569"/>
              <a:chExt cx="4274176" cy="699066"/>
            </a:xfrm>
          </p:grpSpPr>
          <p:sp>
            <p:nvSpPr>
              <p:cNvPr id="302" name="Google Shape;302;g255ac47f60a_0_93"/>
              <p:cNvSpPr txBox="1"/>
              <p:nvPr/>
            </p:nvSpPr>
            <p:spPr>
              <a:xfrm>
                <a:off x="257974" y="5425557"/>
                <a:ext cx="1485900" cy="67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s-ES" sz="1600" b="0" i="0" u="none" strike="noStrike" cap="none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Política y normativa</a:t>
                </a:r>
                <a:endParaRPr sz="16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03" name="Google Shape;303;g255ac47f60a_0_93"/>
              <p:cNvSpPr txBox="1"/>
              <p:nvPr/>
            </p:nvSpPr>
            <p:spPr>
              <a:xfrm>
                <a:off x="1745180" y="5403569"/>
                <a:ext cx="1485900" cy="67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s-ES" sz="1600" b="0" i="0" u="none" strike="noStrike" cap="none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Tomar la decisión</a:t>
                </a:r>
                <a:endParaRPr sz="16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  <p:sp>
            <p:nvSpPr>
              <p:cNvPr id="304" name="Google Shape;304;g255ac47f60a_0_93"/>
              <p:cNvSpPr txBox="1"/>
              <p:nvPr/>
            </p:nvSpPr>
            <p:spPr>
              <a:xfrm>
                <a:off x="3046250" y="5404325"/>
                <a:ext cx="1485900" cy="6770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s-ES" sz="1600" b="0" i="0" u="none" strike="noStrike" cap="none">
                    <a:solidFill>
                      <a:srgbClr val="000000"/>
                    </a:solidFill>
                    <a:latin typeface="Comfortaa"/>
                    <a:ea typeface="Comfortaa"/>
                    <a:cs typeface="Comfortaa"/>
                    <a:sym typeface="Comfortaa"/>
                  </a:rPr>
                  <a:t>Activismo de datos</a:t>
                </a:r>
                <a:endParaRPr sz="16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endParaRPr>
              </a:p>
            </p:txBody>
          </p:sp>
        </p:grpSp>
        <p:sp>
          <p:nvSpPr>
            <p:cNvPr id="305" name="Google Shape;305;g255ac47f60a_0_93"/>
            <p:cNvSpPr txBox="1"/>
            <p:nvPr/>
          </p:nvSpPr>
          <p:spPr>
            <a:xfrm>
              <a:off x="10706175" y="5361400"/>
              <a:ext cx="1485900" cy="677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ES" sz="16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rPr>
                <a:t>Defensa de los datos</a:t>
              </a:r>
              <a:endParaRPr sz="16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endParaRPr>
            </a:p>
          </p:txBody>
        </p:sp>
        <p:cxnSp>
          <p:nvCxnSpPr>
            <p:cNvPr id="306" name="Google Shape;306;g255ac47f60a_0_93"/>
            <p:cNvCxnSpPr>
              <a:stCxn id="300" idx="2"/>
              <a:endCxn id="302" idx="0"/>
            </p:cNvCxnSpPr>
            <p:nvPr/>
          </p:nvCxnSpPr>
          <p:spPr>
            <a:xfrm rot="5400000">
              <a:off x="8228616" y="4119244"/>
              <a:ext cx="453600" cy="20682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255ac47f60a_0_93"/>
            <p:cNvCxnSpPr>
              <a:stCxn id="300" idx="2"/>
              <a:endCxn id="305" idx="0"/>
            </p:cNvCxnSpPr>
            <p:nvPr/>
          </p:nvCxnSpPr>
          <p:spPr>
            <a:xfrm rot="-5400000" flipH="1">
              <a:off x="10251816" y="4164244"/>
              <a:ext cx="435000" cy="19596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44546A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308" name="Google Shape;308;g255ac47f60a_0_93"/>
          <p:cNvCxnSpPr>
            <a:stCxn id="303" idx="0"/>
            <a:endCxn id="303" idx="0"/>
          </p:cNvCxnSpPr>
          <p:nvPr/>
        </p:nvCxnSpPr>
        <p:spPr>
          <a:xfrm>
            <a:off x="8908405" y="5358069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9" name="Google Shape;309;g255ac47f60a_0_93"/>
          <p:cNvCxnSpPr>
            <a:stCxn id="303" idx="0"/>
            <a:endCxn id="303" idx="0"/>
          </p:cNvCxnSpPr>
          <p:nvPr/>
        </p:nvCxnSpPr>
        <p:spPr>
          <a:xfrm>
            <a:off x="8908405" y="5358069"/>
            <a:ext cx="0" cy="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0" name="Google Shape;310;g255ac47f60a_0_93"/>
          <p:cNvCxnSpPr>
            <a:stCxn id="300" idx="2"/>
            <a:endCxn id="303" idx="0"/>
          </p:cNvCxnSpPr>
          <p:nvPr/>
        </p:nvCxnSpPr>
        <p:spPr>
          <a:xfrm rot="5400000">
            <a:off x="8983266" y="4851694"/>
            <a:ext cx="431400" cy="581100"/>
          </a:xfrm>
          <a:prstGeom prst="bentConnector3">
            <a:avLst>
              <a:gd name="adj1" fmla="val 50014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1" name="Google Shape;311;g255ac47f60a_0_93"/>
          <p:cNvCxnSpPr>
            <a:stCxn id="300" idx="2"/>
            <a:endCxn id="304" idx="0"/>
          </p:cNvCxnSpPr>
          <p:nvPr/>
        </p:nvCxnSpPr>
        <p:spPr>
          <a:xfrm rot="-5400000" flipH="1">
            <a:off x="9633366" y="4782694"/>
            <a:ext cx="432300" cy="7200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406E"/>
        </a:solid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7447" y="679450"/>
            <a:ext cx="8128000" cy="54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6"/>
          <p:cNvSpPr txBox="1"/>
          <p:nvPr/>
        </p:nvSpPr>
        <p:spPr>
          <a:xfrm>
            <a:off x="496764" y="1414725"/>
            <a:ext cx="6781367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s-ES" sz="10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¡Gracias!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3871" y="487133"/>
            <a:ext cx="3928985" cy="530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1225" y="126341"/>
            <a:ext cx="8382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800" y="5857300"/>
            <a:ext cx="3929101" cy="825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340825" y="3390371"/>
            <a:ext cx="2054405" cy="208900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9"/>
          <p:cNvSpPr txBox="1"/>
          <p:nvPr/>
        </p:nvSpPr>
        <p:spPr>
          <a:xfrm>
            <a:off x="5050245" y="5484034"/>
            <a:ext cx="26356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https://toolkit.dalicitizens.eu/</a:t>
            </a:r>
            <a:endParaRPr/>
          </a:p>
        </p:txBody>
      </p:sp>
      <p:pic>
        <p:nvPicPr>
          <p:cNvPr id="328" name="Google Shape;328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40825" y="640151"/>
            <a:ext cx="2054405" cy="209433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9"/>
          <p:cNvSpPr txBox="1"/>
          <p:nvPr/>
        </p:nvSpPr>
        <p:spPr>
          <a:xfrm>
            <a:off x="5344670" y="2704672"/>
            <a:ext cx="205056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https://dalicitizens.eu/</a:t>
            </a:r>
            <a:endParaRPr/>
          </a:p>
        </p:txBody>
      </p:sp>
      <p:sp>
        <p:nvSpPr>
          <p:cNvPr id="12" name="Google Shape;89;p1"/>
          <p:cNvSpPr txBox="1">
            <a:spLocks noGrp="1"/>
          </p:cNvSpPr>
          <p:nvPr>
            <p:ph type="body" idx="2"/>
          </p:nvPr>
        </p:nvSpPr>
        <p:spPr>
          <a:xfrm>
            <a:off x="7685903" y="1836025"/>
            <a:ext cx="4399005" cy="4181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ES" dirty="0" err="1"/>
              <a:t>Put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LOGO </a:t>
            </a:r>
            <a:r>
              <a:rPr lang="es-ES" dirty="0" err="1"/>
              <a:t>here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5ac47f60a_0_72"/>
          <p:cNvSpPr/>
          <p:nvPr/>
        </p:nvSpPr>
        <p:spPr>
          <a:xfrm>
            <a:off x="244929" y="4988378"/>
            <a:ext cx="5851071" cy="1706335"/>
          </a:xfrm>
          <a:custGeom>
            <a:avLst/>
            <a:gdLst/>
            <a:ahLst/>
            <a:cxnLst/>
            <a:rect l="l" t="t" r="r" b="b"/>
            <a:pathLst>
              <a:path w="5851071" h="1706335" extrusionOk="0">
                <a:moveTo>
                  <a:pt x="0" y="853168"/>
                </a:moveTo>
                <a:cubicBezTo>
                  <a:pt x="-150119" y="289379"/>
                  <a:pt x="1168610" y="52993"/>
                  <a:pt x="2925536" y="0"/>
                </a:cubicBezTo>
                <a:cubicBezTo>
                  <a:pt x="4567346" y="5491"/>
                  <a:pt x="5824994" y="382805"/>
                  <a:pt x="5851072" y="853168"/>
                </a:cubicBezTo>
                <a:cubicBezTo>
                  <a:pt x="5672143" y="1499094"/>
                  <a:pt x="4510790" y="1874782"/>
                  <a:pt x="2925536" y="1706336"/>
                </a:cubicBezTo>
                <a:cubicBezTo>
                  <a:pt x="1240009" y="1668148"/>
                  <a:pt x="49325" y="1347928"/>
                  <a:pt x="0" y="853168"/>
                </a:cubicBezTo>
                <a:close/>
              </a:path>
            </a:pathLst>
          </a:custGeom>
          <a:noFill/>
          <a:ln w="508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/>
        </p:nvSpPr>
        <p:spPr>
          <a:xfrm>
            <a:off x="2207700" y="752561"/>
            <a:ext cx="7776600" cy="4708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s-ES" sz="10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¿Qué sabes de tus datos</a:t>
            </a:r>
            <a:r>
              <a:rPr lang="es-ES" sz="96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255ac47f60a_0_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237698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55ac47f60a_0_77" descr="Forma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729" y="1137920"/>
            <a:ext cx="6363671" cy="314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255ac47f60a_0_77"/>
          <p:cNvSpPr txBox="1"/>
          <p:nvPr/>
        </p:nvSpPr>
        <p:spPr>
          <a:xfrm>
            <a:off x="-250677" y="2230339"/>
            <a:ext cx="7904481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lang="es-ES" sz="100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¿Jugamos?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g255ac47f60a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1538" y="2640713"/>
            <a:ext cx="2940925" cy="2331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55ac47f60a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547781">
            <a:off x="875568" y="933312"/>
            <a:ext cx="2868863" cy="190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55ac47f60a_0_13" descr="Logotipo, nombre de la empresa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9878" y="97924"/>
            <a:ext cx="1484340" cy="21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255ac47f60a_0_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98700" y="341525"/>
            <a:ext cx="3076299" cy="20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55ac47f60a_0_13"/>
          <p:cNvPicPr preferRelativeResize="0"/>
          <p:nvPr/>
        </p:nvPicPr>
        <p:blipFill rotWithShape="1">
          <a:blip r:embed="rId7">
            <a:alphaModFix/>
          </a:blip>
          <a:srcRect r="42129"/>
          <a:stretch/>
        </p:blipFill>
        <p:spPr>
          <a:xfrm>
            <a:off x="4644501" y="5195600"/>
            <a:ext cx="2930675" cy="15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255ac47f60a_0_13"/>
          <p:cNvPicPr preferRelativeResize="0"/>
          <p:nvPr/>
        </p:nvPicPr>
        <p:blipFill rotWithShape="1">
          <a:blip r:embed="rId7">
            <a:alphaModFix/>
          </a:blip>
          <a:srcRect l="56743"/>
          <a:stretch/>
        </p:blipFill>
        <p:spPr>
          <a:xfrm>
            <a:off x="7508900" y="5192412"/>
            <a:ext cx="2207450" cy="156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255ac47f60a_0_13"/>
          <p:cNvPicPr preferRelativeResize="0"/>
          <p:nvPr/>
        </p:nvPicPr>
        <p:blipFill rotWithShape="1">
          <a:blip r:embed="rId8">
            <a:alphaModFix/>
          </a:blip>
          <a:srcRect t="3300" r="48649"/>
          <a:stretch/>
        </p:blipFill>
        <p:spPr>
          <a:xfrm>
            <a:off x="891320" y="5304310"/>
            <a:ext cx="2627304" cy="1446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255ac47f60a_0_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04008" y="3017900"/>
            <a:ext cx="1649475" cy="210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55ac47f60a_0_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9862629" y="3571063"/>
            <a:ext cx="2207440" cy="3027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55ac47f60a_0_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46637" y="2500574"/>
            <a:ext cx="2474776" cy="253234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55ac47f60a_0_13"/>
          <p:cNvSpPr txBox="1"/>
          <p:nvPr/>
        </p:nvSpPr>
        <p:spPr>
          <a:xfrm>
            <a:off x="0" y="127527"/>
            <a:ext cx="7259100" cy="1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D406E"/>
              </a:buClr>
              <a:buSzPts val="5000"/>
              <a:buFont typeface="Poppins Medium"/>
              <a:buNone/>
            </a:pPr>
            <a:r>
              <a:rPr lang="es-ES" sz="5000" b="0" i="0" u="none" strike="noStrike" cap="none">
                <a:solidFill>
                  <a:srgbClr val="0D406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JUEGOS DALI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g255ac47f60a_0_1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5100" y="3098775"/>
            <a:ext cx="1512441" cy="210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255ac47f60a_0_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98385" y="341525"/>
            <a:ext cx="1079500" cy="1509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g255ac47f60a_0_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287925" y="340586"/>
            <a:ext cx="539750" cy="75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g255ac47f60a_0_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1264136" y="1201444"/>
            <a:ext cx="539750" cy="754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55ac47f60a_0_13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454511" y="1974762"/>
            <a:ext cx="1079500" cy="107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838200" y="57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 dirty="0" smtClean="0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La vida en DALI</a:t>
            </a:r>
            <a:endParaRPr dirty="0">
              <a:solidFill>
                <a:srgbClr val="0020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56" name="Google Shape;156;p19"/>
          <p:cNvSpPr/>
          <p:nvPr/>
        </p:nvSpPr>
        <p:spPr>
          <a:xfrm>
            <a:off x="4719123" y="2487167"/>
            <a:ext cx="6917705" cy="941833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4703819" y="4844143"/>
            <a:ext cx="6933009" cy="1070527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9"/>
          <p:cNvSpPr/>
          <p:nvPr/>
        </p:nvSpPr>
        <p:spPr>
          <a:xfrm>
            <a:off x="4719123" y="3665655"/>
            <a:ext cx="6917705" cy="941833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2400"/>
            </a:pP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Un juego educativo que mezcla cartas de eventos y de acción para una carrera hasta la meta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75250" y="3499338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766" y="2348665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8761" y="1392627"/>
            <a:ext cx="3632521" cy="4981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 descr="Logotipo, 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342638" y="4650011"/>
            <a:ext cx="663939" cy="66393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 txBox="1"/>
          <p:nvPr/>
        </p:nvSpPr>
        <p:spPr>
          <a:xfrm>
            <a:off x="5114671" y="5056240"/>
            <a:ext cx="6096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ctr">
              <a:buSzPts val="2400"/>
            </a:pP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La persona que gana el juego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es la primera </a:t>
            </a: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que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alcanza el círculo </a:t>
            </a:r>
            <a:r>
              <a:rPr lang="es-ES" sz="1800" dirty="0" err="1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marcado‘FINISH</a:t>
            </a:r>
            <a:r>
              <a:rPr lang="es-ES" sz="1800" b="0" i="0" u="none" strike="noStrike" cap="none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endParaRPr sz="1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9"/>
          <p:cNvSpPr txBox="1"/>
          <p:nvPr/>
        </p:nvSpPr>
        <p:spPr>
          <a:xfrm>
            <a:off x="5317836" y="2773429"/>
            <a:ext cx="5654963" cy="369291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s-ES" sz="1800" b="0" i="0" u="none" strike="noStrike" cap="none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Ser consciente /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conocer la existencia de datos</a:t>
            </a:r>
            <a:endParaRPr sz="2400" b="0" i="0" u="none" strike="noStrike" cap="none" dirty="0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213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"/>
          <p:cNvSpPr txBox="1">
            <a:spLocks noGrp="1"/>
          </p:cNvSpPr>
          <p:nvPr>
            <p:ph type="title"/>
          </p:nvPr>
        </p:nvSpPr>
        <p:spPr>
          <a:xfrm>
            <a:off x="846788" y="0"/>
            <a:ext cx="1049842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400"/>
              <a:buFont typeface="Poppins Medium"/>
              <a:buNone/>
            </a:pPr>
            <a:r>
              <a:rPr lang="es-ES">
                <a:solidFill>
                  <a:srgbClr val="00206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Daliopoly</a:t>
            </a:r>
            <a:endParaRPr>
              <a:solidFill>
                <a:srgbClr val="002060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70" name="Google Shape;170;p11"/>
          <p:cNvSpPr/>
          <p:nvPr/>
        </p:nvSpPr>
        <p:spPr>
          <a:xfrm>
            <a:off x="4719123" y="2487167"/>
            <a:ext cx="6917705" cy="941833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1"/>
          <p:cNvSpPr/>
          <p:nvPr/>
        </p:nvSpPr>
        <p:spPr>
          <a:xfrm>
            <a:off x="4703819" y="4844143"/>
            <a:ext cx="6933009" cy="1070527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buSzPts val="1800"/>
            </a:pPr>
            <a:r>
              <a:rPr lang="es-ES" sz="1800" dirty="0" smtClean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La persona que gana es la primera con </a:t>
            </a: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3 sets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4719123" y="3665655"/>
            <a:ext cx="6917705" cy="941833"/>
          </a:xfrm>
          <a:prstGeom prst="rect">
            <a:avLst/>
          </a:prstGeom>
          <a:noFill/>
          <a:ln w="38100" cap="flat" cmpd="sng">
            <a:solidFill>
              <a:srgbClr val="64B4C7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rgbClr val="0D406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buSzPts val="1800"/>
            </a:pP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Un juego de cartas táctico basado en datos que incluye cartas de artefacto y de acción.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7863" y="3504690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9766" y="2359369"/>
            <a:ext cx="598714" cy="598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 descr="Logotipo, 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42638" y="4650011"/>
            <a:ext cx="663939" cy="66393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1"/>
          <p:cNvSpPr txBox="1"/>
          <p:nvPr/>
        </p:nvSpPr>
        <p:spPr>
          <a:xfrm>
            <a:off x="5554635" y="2658726"/>
            <a:ext cx="5246680" cy="646500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lvl="0" algn="ctr">
              <a:buSzPts val="1800"/>
            </a:pPr>
            <a:r>
              <a:rPr lang="es-ES" sz="1800" dirty="0">
                <a:solidFill>
                  <a:srgbClr val="0D406E"/>
                </a:solidFill>
                <a:latin typeface="Calibri"/>
                <a:ea typeface="Calibri"/>
                <a:cs typeface="Calibri"/>
                <a:sym typeface="Calibri"/>
              </a:rPr>
              <a:t>Entender cómo la sociedad determina el uso de los datos e influye en la elaboración de políticas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4300" y="2435662"/>
            <a:ext cx="1831101" cy="25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43188" y="2487174"/>
            <a:ext cx="1796490" cy="24933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22326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857</Words>
  <Application>Microsoft Office PowerPoint</Application>
  <PresentationFormat>Panorámica</PresentationFormat>
  <Paragraphs>108</Paragraphs>
  <Slides>28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5" baseType="lpstr">
      <vt:lpstr>Arial</vt:lpstr>
      <vt:lpstr>Calibri</vt:lpstr>
      <vt:lpstr>Poppins Medium</vt:lpstr>
      <vt:lpstr>Comfortaa</vt:lpstr>
      <vt:lpstr>Roboto</vt:lpstr>
      <vt:lpstr>Caveat</vt:lpstr>
      <vt:lpstr>Tema de Office</vt:lpstr>
      <vt:lpstr>City DATE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La vida en DALI</vt:lpstr>
      <vt:lpstr>Daliopoly</vt:lpstr>
      <vt:lpstr>Game of phones</vt:lpstr>
      <vt:lpstr>Cadena de datos</vt:lpstr>
      <vt:lpstr>Data Takeover</vt:lpstr>
      <vt:lpstr>¿Dónde están los datos en tu historia?</vt:lpstr>
      <vt:lpstr>¡Wifi y Datos!</vt:lpstr>
      <vt:lpstr>El iceberg de datos</vt:lpstr>
      <vt:lpstr>Protege y aprende de tus datos</vt:lpstr>
      <vt:lpstr>Semana Daliciosa</vt:lpstr>
      <vt:lpstr>DATABI</vt:lpstr>
      <vt:lpstr>Dali Escape Room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DATE</dc:title>
  <dc:creator>Inma Haba Ortuño</dc:creator>
  <cp:lastModifiedBy>Gemma</cp:lastModifiedBy>
  <cp:revision>5</cp:revision>
  <dcterms:created xsi:type="dcterms:W3CDTF">2022-09-05T17:46:35Z</dcterms:created>
  <dcterms:modified xsi:type="dcterms:W3CDTF">2024-02-19T15:03:25Z</dcterms:modified>
</cp:coreProperties>
</file>